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E1A1C-CAD0-4236-B67C-BDB9E91A3FF7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B4E8-7464-4686-9101-596C10642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High School Classroom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Armon Akerboom</a:t>
            </a:r>
          </a:p>
          <a:p>
            <a:r>
              <a:rPr lang="en-US" dirty="0" smtClean="0"/>
              <a:t>World Language Teacher on Special Assignment</a:t>
            </a:r>
          </a:p>
          <a:p>
            <a:r>
              <a:rPr lang="en-US" dirty="0" smtClean="0"/>
              <a:t>GGUSD</a:t>
            </a:r>
          </a:p>
          <a:p>
            <a:r>
              <a:rPr lang="en-US" dirty="0" smtClean="0"/>
              <a:t>November 17,, 2012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questions do you have?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a great day and much success in </a:t>
            </a:r>
            <a:r>
              <a:rPr lang="en-US" smtClean="0"/>
              <a:t>your future career.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best approach to classroom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discuss the answer with an elbow partner for </a:t>
            </a:r>
            <a:r>
              <a:rPr lang="en-US" smtClean="0"/>
              <a:t>two minutes.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Gradual Release of Responsibility</a:t>
            </a:r>
            <a:br>
              <a:rPr lang="en-US" dirty="0" smtClean="0"/>
            </a:br>
            <a:r>
              <a:rPr lang="en-US" dirty="0" smtClean="0"/>
              <a:t>(GRR)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Nancy Frey and Douglas Fisher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Four Phases of GRR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I do (Teacher modeling)</a:t>
            </a:r>
          </a:p>
          <a:p>
            <a:r>
              <a:rPr lang="en-US" dirty="0" smtClean="0"/>
              <a:t>2.  We do together (Guided practice)</a:t>
            </a:r>
          </a:p>
          <a:p>
            <a:r>
              <a:rPr lang="en-US" dirty="0" smtClean="0"/>
              <a:t>3.  You do together (Collaborative learning)</a:t>
            </a:r>
          </a:p>
          <a:p>
            <a:r>
              <a:rPr lang="en-US" dirty="0" smtClean="0"/>
              <a:t>4.  You do alone (Independent practice)</a:t>
            </a:r>
          </a:p>
          <a:p>
            <a:endParaRPr lang="en-US" dirty="0" smtClean="0"/>
          </a:p>
          <a:p>
            <a:r>
              <a:rPr lang="en-US" dirty="0" smtClean="0"/>
              <a:t>Why is each phase important?  Which phase is the most important?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your educational experience as a student, where have you spent the bulk of your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819400"/>
            <a:ext cx="6705600" cy="3306763"/>
          </a:xfrm>
        </p:spPr>
        <p:txBody>
          <a:bodyPr/>
          <a:lstStyle/>
          <a:p>
            <a:r>
              <a:rPr lang="en-US" dirty="0" smtClean="0"/>
              <a:t>Take two minutes to discuss with another elbow partner.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your educational experience, where do you wish your teachers had spent more time? 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848600" cy="3916363"/>
          </a:xfrm>
        </p:spPr>
        <p:txBody>
          <a:bodyPr/>
          <a:lstStyle/>
          <a:p>
            <a:r>
              <a:rPr lang="en-US" dirty="0" smtClean="0"/>
              <a:t>Please take up to five minutes </a:t>
            </a:r>
            <a:r>
              <a:rPr lang="en-US" smtClean="0"/>
              <a:t>to discuss.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what ways would faithful implementation of GRR help with classroom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7924800" cy="3840163"/>
          </a:xfrm>
        </p:spPr>
        <p:txBody>
          <a:bodyPr/>
          <a:lstStyle/>
          <a:p>
            <a:r>
              <a:rPr lang="en-US" dirty="0" smtClean="0"/>
              <a:t>Discuss with a partner and be prepared to share out.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“basics” of classroom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 from bell to bell.</a:t>
            </a:r>
          </a:p>
          <a:p>
            <a:r>
              <a:rPr lang="en-US" dirty="0" smtClean="0"/>
              <a:t>Be prepared with an engaging lesson that includes phases of Gradual Release.</a:t>
            </a:r>
          </a:p>
          <a:p>
            <a:r>
              <a:rPr lang="en-US" dirty="0" smtClean="0"/>
              <a:t>Have posted rules and consequences.</a:t>
            </a:r>
          </a:p>
          <a:p>
            <a:r>
              <a:rPr lang="en-US" dirty="0" smtClean="0"/>
              <a:t>Enforce your rules and follow through on the consequences.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Ticket out the Door</a:t>
            </a:r>
            <a:br>
              <a:rPr lang="en-US" dirty="0" smtClean="0"/>
            </a:br>
            <a:r>
              <a:rPr lang="en-US" dirty="0" smtClean="0"/>
              <a:t>(for yourself)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take a few minutes and write down some new ideas, in-sights or “light-bulb moments” that you’ve had today.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HNYXMCCMVK3K-595-25</_dlc_DocId>
    <_dlc_DocIdUrl xmlns="431189f8-a51b-453f-9f0c-3a0b3b65b12f">
      <Url>http://sac.edu/StudentServices/Counseling/TeacherEd/_layouts/DocIdRedir.aspx?ID=HNYXMCCMVK3K-595-25</Url>
      <Description>HNYXMCCMVK3K-595-25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6A1624D501E54C80EAF1A6FAE4667D" ma:contentTypeVersion="2" ma:contentTypeDescription="Create a new document." ma:contentTypeScope="" ma:versionID="a8272e210701ee571fff241f191ee0a9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targetNamespace="http://schemas.microsoft.com/office/2006/metadata/properties" ma:root="true" ma:fieldsID="e6353f0dc6dad75b3299a186dab23e57" ns1:_="" ns2:_="">
    <xsd:import namespace="http://schemas.microsoft.com/sharepoint/v3"/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A5C5A7-CB08-4E1B-A446-85CD09386E54}"/>
</file>

<file path=customXml/itemProps2.xml><?xml version="1.0" encoding="utf-8"?>
<ds:datastoreItem xmlns:ds="http://schemas.openxmlformats.org/officeDocument/2006/customXml" ds:itemID="{DE1F534C-D7E7-430B-904E-70B19A64BF55}"/>
</file>

<file path=customXml/itemProps3.xml><?xml version="1.0" encoding="utf-8"?>
<ds:datastoreItem xmlns:ds="http://schemas.openxmlformats.org/officeDocument/2006/customXml" ds:itemID="{3B6A0C7F-8563-4F94-8FF7-D3B2C41F7A50}"/>
</file>

<file path=customXml/itemProps4.xml><?xml version="1.0" encoding="utf-8"?>
<ds:datastoreItem xmlns:ds="http://schemas.openxmlformats.org/officeDocument/2006/customXml" ds:itemID="{E52416A6-B56B-4B36-B746-3299963B0A87}"/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266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High School Classroom Management</vt:lpstr>
      <vt:lpstr>What is the best approach to classroom management?</vt:lpstr>
      <vt:lpstr>Gradual Release of Responsibility (GRR)</vt:lpstr>
      <vt:lpstr>The Four Phases of GRR</vt:lpstr>
      <vt:lpstr>In your educational experience as a student, where have you spent the bulk of your time?</vt:lpstr>
      <vt:lpstr>In your educational experience, where do you wish your teachers had spent more time?  Why?</vt:lpstr>
      <vt:lpstr>In what ways would faithful implementation of GRR help with classroom management?</vt:lpstr>
      <vt:lpstr>Other “basics” of classroom management</vt:lpstr>
      <vt:lpstr>Ticket out the Door (for yourself)</vt:lpstr>
      <vt:lpstr>What questions do you have?</vt:lpstr>
    </vt:vector>
  </TitlesOfParts>
  <Company>Garden Grove 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School Classroom Management</dc:title>
  <dc:creator>aakerboo</dc:creator>
  <cp:lastModifiedBy>Windows User</cp:lastModifiedBy>
  <cp:revision>13</cp:revision>
  <dcterms:created xsi:type="dcterms:W3CDTF">2012-11-07T22:16:26Z</dcterms:created>
  <dcterms:modified xsi:type="dcterms:W3CDTF">2012-11-16T21:14:55Z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0x010100B26A1624D501E54C80EAF1A6FAE4667D</vt:lpwstr>
  </property>
  <property fmtid="{D5CDD505-2E9C-101B-9397-08002B2CF9AE}" pid="3" name="_dlc_DocIdItemGuid">
    <vt:lpwstr>47b713af-c659-4ba9-bf1d-61ccd5a78f59</vt:lpwstr>
  </property>
</Properties>
</file>